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2" r:id="rId3"/>
    <p:sldId id="379" r:id="rId4"/>
    <p:sldId id="377" r:id="rId5"/>
    <p:sldId id="378" r:id="rId6"/>
    <p:sldId id="374" r:id="rId7"/>
    <p:sldId id="380" r:id="rId8"/>
    <p:sldId id="383" r:id="rId9"/>
    <p:sldId id="375" r:id="rId10"/>
    <p:sldId id="373" r:id="rId11"/>
    <p:sldId id="376" r:id="rId12"/>
    <p:sldId id="382" r:id="rId13"/>
    <p:sldId id="381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sh, Nora" initials="WN" lastIdx="11" clrIdx="0">
    <p:extLst>
      <p:ext uri="{19B8F6BF-5375-455C-9EA6-DF929625EA0E}">
        <p15:presenceInfo xmlns:p15="http://schemas.microsoft.com/office/powerpoint/2012/main" userId="S-1-5-21-1085031214-2049760794-1177238915-243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D1F4F3"/>
    <a:srgbClr val="990033"/>
    <a:srgbClr val="339966"/>
    <a:srgbClr val="CC9900"/>
    <a:srgbClr val="FFFFCC"/>
    <a:srgbClr val="F9E7FF"/>
    <a:srgbClr val="E1FFE1"/>
    <a:srgbClr val="66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CCE184-488E-45A7-8E84-49EB8F4F7F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46" tIns="48322" rIns="96646" bIns="4832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2B85D-1F33-436D-9AE2-1587D062F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46" tIns="48322" rIns="96646" bIns="48322" rtlCol="0"/>
          <a:lstStyle>
            <a:lvl1pPr algn="r">
              <a:defRPr sz="1100"/>
            </a:lvl1pPr>
          </a:lstStyle>
          <a:p>
            <a:fld id="{5FB08EF5-EE3D-484D-8A60-A0D91B987CD3}" type="datetimeFigureOut">
              <a:rPr lang="en-US" smtClean="0"/>
              <a:t>10/30/2018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4E4B6-4260-40A0-A969-849543EB70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46" tIns="48322" rIns="96646" bIns="4832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98288-F07F-4ED2-AED0-0A9F767685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9" y="9119476"/>
            <a:ext cx="3169920" cy="481727"/>
          </a:xfrm>
          <a:prstGeom prst="rect">
            <a:avLst/>
          </a:prstGeom>
        </p:spPr>
        <p:txBody>
          <a:bodyPr vert="horz" lIns="96646" tIns="48322" rIns="96646" bIns="48322" rtlCol="0" anchor="b"/>
          <a:lstStyle>
            <a:lvl1pPr algn="r">
              <a:defRPr sz="1100"/>
            </a:lvl1pPr>
          </a:lstStyle>
          <a:p>
            <a:fld id="{EEBC42D7-9F61-472F-ABAA-98C86080D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0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46" tIns="48322" rIns="96646" bIns="4832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46" tIns="48322" rIns="96646" bIns="48322" rtlCol="0"/>
          <a:lstStyle>
            <a:lvl1pPr algn="r">
              <a:defRPr sz="1100"/>
            </a:lvl1pPr>
          </a:lstStyle>
          <a:p>
            <a:fld id="{B21A090B-8848-4CC5-BE2A-FFB84D0249BB}" type="datetimeFigureOut">
              <a:rPr lang="en-US" smtClean="0"/>
              <a:t>10/30/2018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6" tIns="48322" rIns="96646" bIns="483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2"/>
          </a:xfrm>
          <a:prstGeom prst="rect">
            <a:avLst/>
          </a:prstGeom>
        </p:spPr>
        <p:txBody>
          <a:bodyPr vert="horz" lIns="96646" tIns="48322" rIns="96646" bIns="4832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46" tIns="48322" rIns="96646" bIns="4832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7"/>
          </a:xfrm>
          <a:prstGeom prst="rect">
            <a:avLst/>
          </a:prstGeom>
        </p:spPr>
        <p:txBody>
          <a:bodyPr vert="horz" lIns="96646" tIns="48322" rIns="96646" bIns="48322" rtlCol="0" anchor="b"/>
          <a:lstStyle>
            <a:lvl1pPr algn="r">
              <a:defRPr sz="1100"/>
            </a:lvl1pPr>
          </a:lstStyle>
          <a:p>
            <a:fld id="{A26270C9-76E0-42A7-A758-13919F85DB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70C9-76E0-42A7-A758-13919F85DB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5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86600" y="153923"/>
            <a:ext cx="1981200" cy="655624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5D9-B666-4DA7-AB68-D2158D66AF3E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88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500C-DB3B-43B2-9203-AB0B82FC94FB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923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rgbClr val="EF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40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909F-857C-4EA0-8E78-AA3DF63D46E7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379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6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99CCFF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6D21-154D-4E71-85F7-3BE48DC2EDFE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0F64B16C-5D62-42E0-A7B1-950BBE67E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128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892277"/>
            <a:ext cx="1600201" cy="1645920"/>
          </a:xfrm>
        </p:spPr>
        <p:txBody>
          <a:bodyPr anchor="ctr"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96457A-4F20-4C61-96EB-27BE380E9DB4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Draft - Confidential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233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EB7F-45C9-4FD7-A3AF-5A3AA38BE4B8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291278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4040188" cy="3687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1"/>
            <a:ext cx="4041775" cy="3687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991-4BE0-49FD-88D0-FEF2163151C1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968209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C8EE-E1F9-4C19-877D-D9810231F52A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-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90548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rgbClr val="EF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BC9B-FFC2-430D-84A5-E19BD311799B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8592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rgbClr val="EF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2"/>
            <a:ext cx="586740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2661-AFC2-47AD-B77C-3B191BA5FD14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150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88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B873-6A81-4DB8-8EA0-4C5756ADB789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-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1500" spc="113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2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087" y="1613686"/>
            <a:ext cx="8831802" cy="5045476"/>
          </a:xfrm>
          <a:prstGeom prst="rect">
            <a:avLst/>
          </a:prstGeom>
          <a:solidFill>
            <a:srgbClr val="EF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2"/>
            <a:ext cx="8814047" cy="134644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fld id="{1291D246-CAA1-47E3-8C5E-2306A6ED1B07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Draft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2"/>
                </a:solidFill>
              </a:defRPr>
            </a:lvl1pPr>
          </a:lstStyle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1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hdr="0" dt="0"/>
  <p:txStyles>
    <p:titleStyle>
      <a:lvl1pPr algn="ctr" defTabSz="685800" rtl="0" eaLnBrk="1" latinLnBrk="0" hangingPunct="1">
        <a:spcBef>
          <a:spcPct val="0"/>
        </a:spcBef>
        <a:buNone/>
        <a:defRPr sz="2400" kern="1200" cap="all" spc="15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spcBef>
          <a:spcPct val="20000"/>
        </a:spcBef>
        <a:buClr>
          <a:srgbClr val="000099"/>
        </a:buClr>
        <a:buFont typeface="Wingdings 2" pitchFamily="18" charset="2"/>
        <a:buChar char=""/>
        <a:defRPr sz="1500" kern="1200" spc="113" baseline="0">
          <a:solidFill>
            <a:schemeClr val="tx2"/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1350" kern="1200" spc="75" baseline="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buClr>
          <a:srgbClr val="00B0F0"/>
        </a:buClr>
        <a:buFont typeface="Wingdings" pitchFamily="2" charset="2"/>
        <a:buChar char="§"/>
        <a:defRPr sz="1200" kern="1200" spc="75" baseline="0">
          <a:solidFill>
            <a:schemeClr val="tx2"/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975" kern="1200" spc="75" baseline="0">
          <a:solidFill>
            <a:schemeClr val="tx2"/>
          </a:solidFill>
          <a:latin typeface="+mn-lt"/>
          <a:ea typeface="+mn-ea"/>
          <a:cs typeface="+mn-cs"/>
        </a:defRPr>
      </a:lvl5pPr>
      <a:lvl6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defTabSz="6858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njopportunityzones@dca.nj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unicipal revitalization index new jersey">
            <a:extLst>
              <a:ext uri="{FF2B5EF4-FFF2-40B4-BE49-F238E27FC236}">
                <a16:creationId xmlns:a16="http://schemas.microsoft.com/office/drawing/2014/main" id="{3DB4DCF9-8C67-4365-8CC3-CB0F7588E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0" y="4446166"/>
            <a:ext cx="6694415" cy="22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548E47-E0B0-4209-AC55-CD0D37DF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Opportunity Zone </a:t>
            </a:r>
            <a:br>
              <a:rPr lang="en-US" dirty="0"/>
            </a:br>
            <a:r>
              <a:rPr lang="en-US" dirty="0"/>
              <a:t>Strategic Planning </a:t>
            </a:r>
          </a:p>
        </p:txBody>
      </p:sp>
    </p:spTree>
    <p:extLst>
      <p:ext uri="{BB962C8B-B14F-4D97-AF65-F5344CB8AC3E}">
        <p14:creationId xmlns:p14="http://schemas.microsoft.com/office/powerpoint/2010/main" val="3443187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9"/>
            <a:ext cx="8407893" cy="5050846"/>
          </a:xfrm>
        </p:spPr>
        <p:txBody>
          <a:bodyPr>
            <a:normAutofit fontScale="70000" lnSpcReduction="20000"/>
          </a:bodyPr>
          <a:lstStyle/>
          <a:p>
            <a:r>
              <a:rPr lang="en-US" sz="3100" b="1" dirty="0">
                <a:solidFill>
                  <a:srgbClr val="0070C0"/>
                </a:solidFill>
              </a:rPr>
              <a:t>Build partnerships with local institutions</a:t>
            </a:r>
          </a:p>
          <a:p>
            <a:pPr lvl="1"/>
            <a:r>
              <a:rPr lang="en-US" sz="3100" dirty="0"/>
              <a:t>Anchor institutions (i.e. colleges, universities, hospitals)</a:t>
            </a:r>
          </a:p>
          <a:p>
            <a:pPr lvl="1"/>
            <a:r>
              <a:rPr lang="en-US" sz="3100" dirty="0"/>
              <a:t>Community and non-profit organizations (i.e. neighborhood associations, community development corporations, community development financial institutions, local foundations)</a:t>
            </a:r>
          </a:p>
          <a:p>
            <a:pPr lvl="1"/>
            <a:endParaRPr lang="en-US" sz="3100" dirty="0"/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3100" b="1" spc="113" dirty="0">
                <a:solidFill>
                  <a:srgbClr val="0070C0"/>
                </a:solidFill>
              </a:rPr>
              <a:t>Build partnerships with neighboring municipalities</a:t>
            </a:r>
          </a:p>
          <a:p>
            <a:pPr lvl="1"/>
            <a:r>
              <a:rPr lang="en-US" sz="3100" dirty="0"/>
              <a:t>Develop regional investment prospectuses that communicate the region’s economic strengths and advantages</a:t>
            </a:r>
          </a:p>
          <a:p>
            <a:pPr lvl="2"/>
            <a:r>
              <a:rPr lang="en-US" sz="2600" dirty="0"/>
              <a:t>Joint marketing efforts</a:t>
            </a:r>
          </a:p>
          <a:p>
            <a:pPr lvl="1"/>
            <a:r>
              <a:rPr lang="en-US" sz="3100" dirty="0"/>
              <a:t>Advance large OZ projects that cross municipal boundaries</a:t>
            </a:r>
          </a:p>
          <a:p>
            <a:pPr lvl="1"/>
            <a:r>
              <a:rPr lang="en-US" sz="3100" dirty="0"/>
              <a:t>Information and best practices sharing </a:t>
            </a:r>
          </a:p>
          <a:p>
            <a:pPr lvl="1"/>
            <a:r>
              <a:rPr lang="en-US" sz="3100" dirty="0"/>
              <a:t>Coordinate engagement of investor and businesses communities </a:t>
            </a:r>
          </a:p>
          <a:p>
            <a:pPr lvl="1"/>
            <a:endParaRPr lang="en-US" sz="265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Building partnerships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4941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9"/>
            <a:ext cx="8407893" cy="4636009"/>
          </a:xfrm>
        </p:spPr>
        <p:txBody>
          <a:bodyPr>
            <a:normAutofit lnSpcReduction="10000"/>
          </a:bodyPr>
          <a:lstStyle/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700" b="1" spc="113" dirty="0">
                <a:solidFill>
                  <a:srgbClr val="0070C0"/>
                </a:solidFill>
              </a:rPr>
              <a:t>Cooperating with other local governments</a:t>
            </a:r>
          </a:p>
          <a:p>
            <a:pPr lvl="1"/>
            <a:r>
              <a:rPr lang="en-US" sz="2650" dirty="0"/>
              <a:t>For example, county government, surrounding municipalities</a:t>
            </a:r>
          </a:p>
          <a:p>
            <a:pPr lvl="1"/>
            <a:r>
              <a:rPr lang="en-US" sz="2650" dirty="0"/>
              <a:t>Develop regional investment prospectuses that communicate the region’s economic strengths and advantages</a:t>
            </a:r>
          </a:p>
          <a:p>
            <a:pPr lvl="1"/>
            <a:r>
              <a:rPr lang="en-US" sz="2650" dirty="0"/>
              <a:t>Advance large OZ projects that cross municipal boundaries</a:t>
            </a:r>
          </a:p>
          <a:p>
            <a:pPr lvl="1"/>
            <a:r>
              <a:rPr lang="en-US" sz="2650" dirty="0"/>
              <a:t>Information and best practices sharing </a:t>
            </a:r>
          </a:p>
          <a:p>
            <a:pPr lvl="1"/>
            <a:r>
              <a:rPr lang="en-US" sz="2650" dirty="0"/>
              <a:t>Coordinate engagement of investor and business communities 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Regional cooperation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5460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9"/>
            <a:ext cx="8407893" cy="490194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Develop a local opportunity zones plan</a:t>
            </a:r>
          </a:p>
          <a:p>
            <a:pPr lvl="1"/>
            <a:r>
              <a:rPr lang="en-US" sz="2350" dirty="0">
                <a:solidFill>
                  <a:schemeClr val="tx1"/>
                </a:solidFill>
              </a:rPr>
              <a:t>Roadmap for achieving positive outcomes in your Opportunity Zones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Documents all planned activities with timelines</a:t>
            </a:r>
          </a:p>
          <a:p>
            <a:pPr lvl="1"/>
            <a:r>
              <a:rPr lang="en-US" sz="2350" dirty="0">
                <a:solidFill>
                  <a:schemeClr val="tx1"/>
                </a:solidFill>
              </a:rPr>
              <a:t>Identifies local priorities for development in zones</a:t>
            </a:r>
          </a:p>
          <a:p>
            <a:pPr lvl="1"/>
            <a:r>
              <a:rPr lang="en-US" sz="2350" dirty="0">
                <a:solidFill>
                  <a:schemeClr val="tx1"/>
                </a:solidFill>
              </a:rPr>
              <a:t>Outlines a detailed local strategy for attracting investment and community engagement</a:t>
            </a:r>
          </a:p>
          <a:p>
            <a:pPr lvl="1"/>
            <a:r>
              <a:rPr lang="en-US" sz="2350" dirty="0">
                <a:solidFill>
                  <a:schemeClr val="tx1"/>
                </a:solidFill>
              </a:rPr>
              <a:t>Establishes framework for evaluation and review 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Creating a plan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0496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9"/>
            <a:ext cx="8407893" cy="4901941"/>
          </a:xfrm>
        </p:spPr>
        <p:txBody>
          <a:bodyPr>
            <a:normAutofit/>
          </a:bodyPr>
          <a:lstStyle/>
          <a:p>
            <a:pPr lvl="1"/>
            <a:r>
              <a:rPr lang="en-US" sz="2650" dirty="0"/>
              <a:t>The State of New Jersey stands ready to support your efforts to promote equitable and inclusive development within your Opportunity Zones</a:t>
            </a:r>
          </a:p>
          <a:p>
            <a:pPr lvl="1"/>
            <a:endParaRPr lang="en-US" sz="2650" dirty="0"/>
          </a:p>
          <a:p>
            <a:pPr lvl="1"/>
            <a:r>
              <a:rPr lang="en-US" sz="2500" dirty="0"/>
              <a:t>Feel free to reach out to the State if you need assistance: </a:t>
            </a:r>
          </a:p>
          <a:p>
            <a:pPr marL="274320" lvl="1" indent="0">
              <a:buNone/>
            </a:pPr>
            <a:r>
              <a:rPr lang="en-US" sz="2000" i="1" u="sng" dirty="0">
                <a:hlinkClick r:id="rId2"/>
              </a:rPr>
              <a:t>njopportunityzones@dca.nj.gov</a:t>
            </a:r>
            <a:endParaRPr lang="en-US" sz="400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Assistance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2343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9"/>
            <a:ext cx="8407893" cy="477469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650" dirty="0"/>
              <a:t>Coordinates and facilitates municipality’s efforts to </a:t>
            </a:r>
            <a:r>
              <a:rPr lang="en-US" sz="2650" dirty="0">
                <a:solidFill>
                  <a:srgbClr val="0070C0"/>
                </a:solidFill>
              </a:rPr>
              <a:t>attract businesses, development, and investment</a:t>
            </a:r>
          </a:p>
          <a:p>
            <a:pPr lvl="1"/>
            <a:r>
              <a:rPr lang="en-US" sz="2650" dirty="0"/>
              <a:t>Allows for municipality to </a:t>
            </a:r>
            <a:r>
              <a:rPr lang="en-US" sz="2650" dirty="0">
                <a:solidFill>
                  <a:srgbClr val="0070C0"/>
                </a:solidFill>
              </a:rPr>
              <a:t>align investment activity with local priorities</a:t>
            </a:r>
          </a:p>
          <a:p>
            <a:pPr lvl="2"/>
            <a:r>
              <a:rPr lang="en-US" sz="2500" dirty="0">
                <a:solidFill>
                  <a:schemeClr val="tx1"/>
                </a:solidFill>
              </a:rPr>
              <a:t>Developing housing and employment opportunities for residents</a:t>
            </a:r>
          </a:p>
          <a:p>
            <a:pPr lvl="1"/>
            <a:r>
              <a:rPr lang="en-US" sz="2650" dirty="0"/>
              <a:t>Helps </a:t>
            </a:r>
            <a:r>
              <a:rPr lang="en-US" sz="2650" dirty="0">
                <a:solidFill>
                  <a:srgbClr val="0070C0"/>
                </a:solidFill>
              </a:rPr>
              <a:t>connect local community, small and MWBE businesses </a:t>
            </a:r>
            <a:r>
              <a:rPr lang="en-US" sz="2650" dirty="0"/>
              <a:t>with flows of outside capital</a:t>
            </a:r>
          </a:p>
          <a:p>
            <a:pPr lvl="1"/>
            <a:r>
              <a:rPr lang="en-US" sz="2650" dirty="0"/>
              <a:t>Helps </a:t>
            </a:r>
            <a:r>
              <a:rPr lang="en-US" sz="2650" dirty="0">
                <a:solidFill>
                  <a:srgbClr val="0070C0"/>
                </a:solidFill>
              </a:rPr>
              <a:t>target appropriate development</a:t>
            </a:r>
            <a:r>
              <a:rPr lang="en-US" sz="2650" dirty="0"/>
              <a:t> in the appropriate areas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500" dirty="0">
                <a:solidFill>
                  <a:srgbClr val="0070C0"/>
                </a:solidFill>
              </a:rPr>
              <a:t>Leverages stakeholder partnerships </a:t>
            </a:r>
            <a:r>
              <a:rPr lang="en-US" sz="2500" dirty="0"/>
              <a:t>to get the most local benefit out of the program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Plan?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7710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9"/>
            <a:ext cx="8407893" cy="4636009"/>
          </a:xfrm>
        </p:spPr>
        <p:txBody>
          <a:bodyPr>
            <a:normAutofit/>
          </a:bodyPr>
          <a:lstStyle/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900" b="1" spc="113" dirty="0">
                <a:solidFill>
                  <a:srgbClr val="0070C0"/>
                </a:solidFill>
              </a:rPr>
              <a:t>Prioritizing OZ neighborhoods</a:t>
            </a:r>
          </a:p>
          <a:p>
            <a:pPr lvl="2"/>
            <a:r>
              <a:rPr lang="en-US" sz="2500" dirty="0"/>
              <a:t>Increased code enforcement and law enforcement presence in targeted areas 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Development and redevelopment priorities for Opportunity Zones</a:t>
            </a:r>
          </a:p>
          <a:p>
            <a:pPr lvl="1"/>
            <a:r>
              <a:rPr lang="en-US" sz="2650" dirty="0"/>
              <a:t>Vacant sites, abandoned buildings targeted for redevelopment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SETTING PRIORITIES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581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9"/>
            <a:ext cx="8407893" cy="4975345"/>
          </a:xfrm>
        </p:spPr>
        <p:txBody>
          <a:bodyPr>
            <a:normAutofit fontScale="77500" lnSpcReduction="20000"/>
          </a:bodyPr>
          <a:lstStyle/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700" b="1" spc="113" dirty="0">
                <a:solidFill>
                  <a:srgbClr val="0070C0"/>
                </a:solidFill>
              </a:rPr>
              <a:t>Identifying key priority projects</a:t>
            </a:r>
          </a:p>
          <a:p>
            <a:pPr lvl="1"/>
            <a:r>
              <a:rPr lang="en-US" sz="2650" dirty="0"/>
              <a:t>Shovel ready” but without a developer or sufficient capital to get off the ground</a:t>
            </a:r>
          </a:p>
          <a:p>
            <a:pPr lvl="2"/>
            <a:r>
              <a:rPr lang="en-US" sz="2500" dirty="0"/>
              <a:t>Projects that are ready for investment</a:t>
            </a:r>
          </a:p>
          <a:p>
            <a:pPr lvl="2"/>
            <a:r>
              <a:rPr lang="en-US" sz="2500" dirty="0"/>
              <a:t> Opportunity Zone investments generally must occur before the end of 2019</a:t>
            </a:r>
          </a:p>
          <a:p>
            <a:pPr lvl="1"/>
            <a:r>
              <a:rPr lang="en-US" sz="2650" dirty="0"/>
              <a:t>Projects where there’s willingness to support with local tax incentives if necessary</a:t>
            </a:r>
          </a:p>
          <a:p>
            <a:pPr lvl="1"/>
            <a:r>
              <a:rPr lang="en-US" sz="2650" dirty="0"/>
              <a:t>Projects that work well with Opportunity Zones (taxable capital gains involved)</a:t>
            </a:r>
          </a:p>
          <a:p>
            <a:pPr lvl="1"/>
            <a:r>
              <a:rPr lang="en-US" sz="2700" dirty="0"/>
              <a:t>Work with county, local agencies, anchor institutions, and community development partners to identify these projects</a:t>
            </a:r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900" b="1" spc="113" dirty="0">
                <a:solidFill>
                  <a:srgbClr val="0070C0"/>
                </a:solidFill>
              </a:rPr>
              <a:t>Examining Areas in Need of Redevelopment – removing old and obsolete ones</a:t>
            </a:r>
          </a:p>
          <a:p>
            <a:pPr lvl="2"/>
            <a:r>
              <a:rPr lang="en-US" sz="2500" dirty="0"/>
              <a:t>Focusing on priority areas</a:t>
            </a:r>
          </a:p>
          <a:p>
            <a:pPr lvl="2"/>
            <a:r>
              <a:rPr lang="en-US" sz="2500" dirty="0"/>
              <a:t>Creating new ones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Setting priorities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1156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Building on neighborhood strengths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EA00AEE-2535-473B-AB67-0809BAF5A8D9}"/>
              </a:ext>
            </a:extLst>
          </p:cNvPr>
          <p:cNvSpPr txBox="1">
            <a:spLocks/>
          </p:cNvSpPr>
          <p:nvPr/>
        </p:nvSpPr>
        <p:spPr>
          <a:xfrm>
            <a:off x="381000" y="1630393"/>
            <a:ext cx="8266792" cy="4999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05740" indent="-171450" algn="l" defTabSz="6858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 2" pitchFamily="18" charset="2"/>
              <a:buChar char=""/>
              <a:defRPr sz="1500" kern="1200" spc="113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11480" indent="-137160" algn="l" defTabSz="685800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defRPr sz="1350" kern="1200" spc="7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17220" indent="-137160" algn="l" defTabSz="685800" rtl="0" eaLnBrk="1" latinLnBrk="0" hangingPunct="1">
              <a:spcBef>
                <a:spcPct val="20000"/>
              </a:spcBef>
              <a:buClr>
                <a:srgbClr val="99CCFF"/>
              </a:buClr>
              <a:buFont typeface="Wingdings" pitchFamily="2" charset="2"/>
              <a:buChar char="§"/>
              <a:defRPr sz="1200" kern="1200" spc="7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22960" indent="-137160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975" kern="1200" spc="7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77340" indent="-13716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37160" algn="l" defTabSz="6858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700" b="1" spc="113" dirty="0">
                <a:solidFill>
                  <a:srgbClr val="0070C0"/>
                </a:solidFill>
              </a:rPr>
              <a:t>Strategic focus on investments by neighborhood character </a:t>
            </a:r>
          </a:p>
          <a:p>
            <a:pPr lvl="1"/>
            <a:r>
              <a:rPr lang="en-US" sz="2650" dirty="0"/>
              <a:t>Small businesses and mixed-use</a:t>
            </a:r>
          </a:p>
          <a:p>
            <a:pPr marL="274320" lvl="1" indent="0">
              <a:buFont typeface="Wingdings" pitchFamily="2" charset="2"/>
              <a:buNone/>
            </a:pPr>
            <a:r>
              <a:rPr lang="en-US" sz="2650" dirty="0"/>
              <a:t> developments in commercial corridors, </a:t>
            </a:r>
          </a:p>
          <a:p>
            <a:pPr marL="274320" lvl="1" indent="0">
              <a:buFont typeface="Wingdings" pitchFamily="2" charset="2"/>
              <a:buNone/>
            </a:pPr>
            <a:r>
              <a:rPr lang="en-US" sz="2650" dirty="0"/>
              <a:t> downtowns</a:t>
            </a:r>
          </a:p>
          <a:p>
            <a:pPr lvl="1"/>
            <a:r>
              <a:rPr lang="en-US" sz="2650" dirty="0"/>
              <a:t>Affordable housing in residential</a:t>
            </a:r>
          </a:p>
          <a:p>
            <a:pPr marL="274320" lvl="1" indent="0">
              <a:buNone/>
            </a:pPr>
            <a:r>
              <a:rPr lang="en-US" sz="2650" dirty="0"/>
              <a:t> neighborhoods</a:t>
            </a:r>
          </a:p>
          <a:p>
            <a:pPr lvl="1"/>
            <a:r>
              <a:rPr lang="en-US" sz="2650" dirty="0"/>
              <a:t>Transportation, warehousing, </a:t>
            </a:r>
          </a:p>
          <a:p>
            <a:pPr marL="274320" lvl="1" indent="0">
              <a:buFont typeface="Wingdings" pitchFamily="2" charset="2"/>
              <a:buNone/>
            </a:pPr>
            <a:r>
              <a:rPr lang="en-US" sz="2650" dirty="0"/>
              <a:t>and logistics in industrial area -</a:t>
            </a:r>
          </a:p>
          <a:p>
            <a:pPr marL="274320" lvl="1" indent="0">
              <a:buFont typeface="Wingdings" pitchFamily="2" charset="2"/>
              <a:buNone/>
            </a:pPr>
            <a:r>
              <a:rPr lang="en-US" sz="2650" dirty="0"/>
              <a:t> areas close to highways, railyards airports,</a:t>
            </a:r>
          </a:p>
          <a:p>
            <a:pPr marL="274320" lvl="1" indent="0">
              <a:buFont typeface="Wingdings" pitchFamily="2" charset="2"/>
              <a:buNone/>
            </a:pPr>
            <a:r>
              <a:rPr lang="en-US" sz="2650" dirty="0"/>
              <a:t> and other transportation links</a:t>
            </a:r>
          </a:p>
          <a:p>
            <a:pPr lvl="1"/>
            <a:r>
              <a:rPr lang="en-US" sz="2650" dirty="0"/>
              <a:t>Neighborhoods with existing state and local</a:t>
            </a:r>
          </a:p>
          <a:p>
            <a:pPr marL="274320" lvl="1" indent="0">
              <a:buFont typeface="Wingdings" pitchFamily="2" charset="2"/>
              <a:buNone/>
            </a:pPr>
            <a:r>
              <a:rPr lang="en-US" sz="2650" dirty="0"/>
              <a:t>development incentives</a:t>
            </a:r>
          </a:p>
          <a:p>
            <a:pPr lvl="1"/>
            <a:endParaRPr lang="en-US" sz="2650" dirty="0"/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900" b="1" spc="113" dirty="0">
                <a:solidFill>
                  <a:srgbClr val="0070C0"/>
                </a:solidFill>
              </a:rPr>
              <a:t>Avoiding projects with negative </a:t>
            </a:r>
          </a:p>
          <a:p>
            <a:pPr marL="34290" lvl="1" indent="0">
              <a:buClr>
                <a:srgbClr val="002060"/>
              </a:buClr>
              <a:buFont typeface="Wingdings" pitchFamily="2" charset="2"/>
              <a:buNone/>
            </a:pPr>
            <a:r>
              <a:rPr lang="en-US" sz="2900" b="1" spc="113" dirty="0">
                <a:solidFill>
                  <a:srgbClr val="0070C0"/>
                </a:solidFill>
              </a:rPr>
              <a:t>neighborhood impacts in residential areas</a:t>
            </a:r>
          </a:p>
          <a:p>
            <a:pPr lvl="2"/>
            <a:r>
              <a:rPr lang="en-US" sz="2500" dirty="0"/>
              <a:t>Waste management facilities</a:t>
            </a:r>
          </a:p>
          <a:p>
            <a:pPr lvl="2"/>
            <a:r>
              <a:rPr lang="en-US" sz="2500" dirty="0"/>
              <a:t>Landfills</a:t>
            </a:r>
          </a:p>
          <a:p>
            <a:pPr lvl="2"/>
            <a:r>
              <a:rPr lang="en-US" sz="2500" dirty="0"/>
              <a:t>Chemical manufacturing and processing</a:t>
            </a:r>
          </a:p>
          <a:p>
            <a:pPr lvl="2"/>
            <a:endParaRPr lang="en-US" sz="2500" dirty="0"/>
          </a:p>
          <a:p>
            <a:endParaRPr lang="en-US" dirty="0"/>
          </a:p>
        </p:txBody>
      </p:sp>
      <p:pic>
        <p:nvPicPr>
          <p:cNvPr id="9" name="Picture 4" descr="Image result for downtown englewood">
            <a:extLst>
              <a:ext uri="{FF2B5EF4-FFF2-40B4-BE49-F238E27FC236}">
                <a16:creationId xmlns:a16="http://schemas.microsoft.com/office/drawing/2014/main" id="{B4063FBE-8AF6-4389-B739-331E67C1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88" y="1956416"/>
            <a:ext cx="2931531" cy="21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chemical manufacturing plant linden">
            <a:extLst>
              <a:ext uri="{FF2B5EF4-FFF2-40B4-BE49-F238E27FC236}">
                <a16:creationId xmlns:a16="http://schemas.microsoft.com/office/drawing/2014/main" id="{284E591D-2E2A-45DA-A12A-F4DD00F8E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88" y="4334537"/>
            <a:ext cx="2931530" cy="19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0587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9"/>
            <a:ext cx="8407893" cy="4901941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Develop strategies to deal with development impacts</a:t>
            </a:r>
          </a:p>
          <a:p>
            <a:pPr lvl="1"/>
            <a:r>
              <a:rPr lang="en-US" sz="2650" dirty="0">
                <a:solidFill>
                  <a:srgbClr val="0070C0"/>
                </a:solidFill>
              </a:rPr>
              <a:t>Infrastructure improvements </a:t>
            </a:r>
            <a:r>
              <a:rPr lang="en-US" sz="2650" dirty="0"/>
              <a:t>from new development (i.e. roads, highways, streetscapes) </a:t>
            </a:r>
          </a:p>
          <a:p>
            <a:pPr lvl="2"/>
            <a:r>
              <a:rPr lang="en-US" sz="2500" dirty="0"/>
              <a:t>Funding through impact fees and charges</a:t>
            </a:r>
          </a:p>
          <a:p>
            <a:pPr lvl="1"/>
            <a:r>
              <a:rPr lang="en-US" sz="2650" dirty="0">
                <a:solidFill>
                  <a:srgbClr val="0070C0"/>
                </a:solidFill>
              </a:rPr>
              <a:t>Impact on schools </a:t>
            </a:r>
            <a:r>
              <a:rPr lang="en-US" sz="2650" dirty="0"/>
              <a:t>(new students from residential development)</a:t>
            </a:r>
          </a:p>
          <a:p>
            <a:pPr lvl="2"/>
            <a:r>
              <a:rPr lang="en-US" sz="2500" dirty="0"/>
              <a:t>School improvements and expansion</a:t>
            </a:r>
          </a:p>
          <a:p>
            <a:pPr lvl="1"/>
            <a:r>
              <a:rPr lang="en-US" sz="2650" dirty="0">
                <a:solidFill>
                  <a:srgbClr val="0070C0"/>
                </a:solidFill>
              </a:rPr>
              <a:t>Impact fees	</a:t>
            </a:r>
          </a:p>
          <a:p>
            <a:pPr lvl="2"/>
            <a:r>
              <a:rPr lang="en-US" sz="2500" dirty="0"/>
              <a:t>Developers contribute to the additional cost of municipal services and infrastructure from development</a:t>
            </a:r>
          </a:p>
          <a:p>
            <a:pPr lvl="1"/>
            <a:r>
              <a:rPr lang="en-US" sz="2650" dirty="0">
                <a:solidFill>
                  <a:srgbClr val="0070C0"/>
                </a:solidFill>
              </a:rPr>
              <a:t>Preservation and expansion of affordable housing</a:t>
            </a:r>
          </a:p>
          <a:p>
            <a:pPr lvl="2"/>
            <a:r>
              <a:rPr lang="en-US" sz="2500" dirty="0"/>
              <a:t>Inclusionary zoning – mitigate effects of gentrification</a:t>
            </a:r>
          </a:p>
          <a:p>
            <a:pPr lvl="2"/>
            <a:r>
              <a:rPr lang="en-US" sz="2500" dirty="0"/>
              <a:t>Contributions to an Affordable Housing Trust Fund </a:t>
            </a:r>
          </a:p>
          <a:p>
            <a:pPr lvl="1"/>
            <a:r>
              <a:rPr lang="en-US" sz="2650" dirty="0">
                <a:solidFill>
                  <a:srgbClr val="0070C0"/>
                </a:solidFill>
              </a:rPr>
              <a:t>Parking</a:t>
            </a:r>
          </a:p>
          <a:p>
            <a:pPr lvl="1"/>
            <a:r>
              <a:rPr lang="en-US" sz="2650" dirty="0">
                <a:solidFill>
                  <a:srgbClr val="0070C0"/>
                </a:solidFill>
              </a:rPr>
              <a:t>Transit access</a:t>
            </a:r>
          </a:p>
          <a:p>
            <a:pPr lvl="2"/>
            <a:r>
              <a:rPr lang="en-US" sz="2500" dirty="0"/>
              <a:t>Working with NJ Transit to improve and expand access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Development impacts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751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Promoting your community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EA00AEE-2535-473B-AB67-0809BAF5A8D9}"/>
              </a:ext>
            </a:extLst>
          </p:cNvPr>
          <p:cNvSpPr txBox="1">
            <a:spLocks/>
          </p:cNvSpPr>
          <p:nvPr/>
        </p:nvSpPr>
        <p:spPr>
          <a:xfrm>
            <a:off x="381000" y="1630393"/>
            <a:ext cx="8266792" cy="499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171450" algn="l" defTabSz="6858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 2" pitchFamily="18" charset="2"/>
              <a:buChar char=""/>
              <a:defRPr sz="1500" kern="1200" spc="113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11480" indent="-137160" algn="l" defTabSz="685800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defRPr sz="1350" kern="1200" spc="7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17220" indent="-137160" algn="l" defTabSz="685800" rtl="0" eaLnBrk="1" latinLnBrk="0" hangingPunct="1">
              <a:spcBef>
                <a:spcPct val="20000"/>
              </a:spcBef>
              <a:buClr>
                <a:srgbClr val="99CCFF"/>
              </a:buClr>
              <a:buFont typeface="Wingdings" pitchFamily="2" charset="2"/>
              <a:buChar char="§"/>
              <a:defRPr sz="1200" kern="1200" spc="7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22960" indent="-137160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975" kern="1200" spc="7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77340" indent="-13716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37160" algn="l" defTabSz="6858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400" dirty="0"/>
              <a:t>Develop a </a:t>
            </a:r>
            <a:r>
              <a:rPr lang="en-US" sz="2400" dirty="0">
                <a:solidFill>
                  <a:srgbClr val="0070C0"/>
                </a:solidFill>
              </a:rPr>
              <a:t>marketing strategy </a:t>
            </a:r>
            <a:r>
              <a:rPr lang="en-US" sz="2400" dirty="0"/>
              <a:t>to sell your Opportunity Zones to businesses, investors, and developers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250" dirty="0">
                <a:solidFill>
                  <a:srgbClr val="0070C0"/>
                </a:solidFill>
              </a:rPr>
              <a:t>Investment prospectuses </a:t>
            </a:r>
            <a:r>
              <a:rPr lang="en-US" sz="2250" dirty="0"/>
              <a:t>that highlight community assets and economic strengths</a:t>
            </a:r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400" dirty="0"/>
              <a:t>Promote projects with </a:t>
            </a:r>
            <a:r>
              <a:rPr lang="en-US" sz="2400" dirty="0">
                <a:solidFill>
                  <a:srgbClr val="0070C0"/>
                </a:solidFill>
              </a:rPr>
              <a:t>excellent potential for attracting investment  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400" dirty="0"/>
              <a:t>Emphasize potential return on investment for investors, how Opportunity Zone projects could yield a better return than others</a:t>
            </a:r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400" dirty="0"/>
              <a:t>Link marketing efforts to </a:t>
            </a:r>
            <a:r>
              <a:rPr lang="en-US" sz="2400" dirty="0">
                <a:solidFill>
                  <a:srgbClr val="0070C0"/>
                </a:solidFill>
              </a:rPr>
              <a:t>community development goals and strategies</a:t>
            </a:r>
          </a:p>
          <a:p>
            <a:pPr lvl="2"/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6169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Promoting your </a:t>
            </a:r>
            <a:r>
              <a:rPr lang="en-US" b="1" dirty="0" err="1"/>
              <a:t>communiTy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EA00AEE-2535-473B-AB67-0809BAF5A8D9}"/>
              </a:ext>
            </a:extLst>
          </p:cNvPr>
          <p:cNvSpPr txBox="1">
            <a:spLocks/>
          </p:cNvSpPr>
          <p:nvPr/>
        </p:nvSpPr>
        <p:spPr>
          <a:xfrm>
            <a:off x="28663" y="1630393"/>
            <a:ext cx="5172512" cy="49990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05740" indent="-171450" algn="l" defTabSz="6858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 2" pitchFamily="18" charset="2"/>
              <a:buChar char=""/>
              <a:defRPr sz="1500" kern="1200" spc="113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11480" indent="-137160" algn="l" defTabSz="685800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defRPr sz="1350" kern="1200" spc="7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17220" indent="-137160" algn="l" defTabSz="685800" rtl="0" eaLnBrk="1" latinLnBrk="0" hangingPunct="1">
              <a:spcBef>
                <a:spcPct val="20000"/>
              </a:spcBef>
              <a:buClr>
                <a:srgbClr val="99CCFF"/>
              </a:buClr>
              <a:buFont typeface="Wingdings" pitchFamily="2" charset="2"/>
              <a:buChar char="§"/>
              <a:defRPr sz="1200" kern="1200" spc="7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22960" indent="-137160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975" kern="1200" spc="7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77340" indent="-13716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37160" algn="l" defTabSz="6858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400" dirty="0"/>
              <a:t>Use the DCA community asset map to help </a:t>
            </a:r>
            <a:r>
              <a:rPr lang="en-US" sz="2400" dirty="0">
                <a:solidFill>
                  <a:srgbClr val="0070C0"/>
                </a:solidFill>
              </a:rPr>
              <a:t>promote your community 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400" dirty="0"/>
              <a:t>Identify and highlight </a:t>
            </a:r>
            <a:r>
              <a:rPr lang="en-US" sz="2400" dirty="0">
                <a:solidFill>
                  <a:srgbClr val="0070C0"/>
                </a:solidFill>
              </a:rPr>
              <a:t>community assets</a:t>
            </a:r>
          </a:p>
          <a:p>
            <a:pPr marL="617220" lvl="3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400" dirty="0"/>
              <a:t>Schools, colleges, hospitals, parks, transit access, walkability, etc.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400" dirty="0"/>
              <a:t>Identify special </a:t>
            </a:r>
            <a:r>
              <a:rPr lang="en-US" sz="2400" dirty="0">
                <a:solidFill>
                  <a:srgbClr val="0070C0"/>
                </a:solidFill>
              </a:rPr>
              <a:t>state development incentive areas </a:t>
            </a:r>
            <a:r>
              <a:rPr lang="en-US" sz="2400" dirty="0"/>
              <a:t>that are attractive to investors</a:t>
            </a:r>
          </a:p>
          <a:p>
            <a:pPr marL="617220" lvl="3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400" dirty="0"/>
              <a:t>Urban Enterprise Zones</a:t>
            </a:r>
          </a:p>
          <a:p>
            <a:pPr marL="617220" lvl="3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400" dirty="0"/>
              <a:t>Neighborhood Revitalization Tax Credit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400" dirty="0"/>
              <a:t>Gather information on </a:t>
            </a:r>
            <a:r>
              <a:rPr lang="en-US" sz="2400" dirty="0">
                <a:solidFill>
                  <a:srgbClr val="0070C0"/>
                </a:solidFill>
              </a:rPr>
              <a:t>vacant parcels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property values,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70C0"/>
                </a:solidFill>
              </a:rPr>
              <a:t>ownership</a:t>
            </a:r>
            <a:r>
              <a:rPr lang="en-US" sz="2400" dirty="0"/>
              <a:t> to pitch specific properties to investors</a:t>
            </a:r>
          </a:p>
          <a:p>
            <a:pPr marL="411480" lvl="2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400" dirty="0"/>
              <a:t>Highlight </a:t>
            </a:r>
            <a:r>
              <a:rPr lang="en-US" sz="2400" dirty="0">
                <a:solidFill>
                  <a:srgbClr val="0070C0"/>
                </a:solidFill>
              </a:rPr>
              <a:t>local redevelopment areas</a:t>
            </a:r>
          </a:p>
          <a:p>
            <a:pPr lvl="2"/>
            <a:endParaRPr lang="en-US" sz="2500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B1593F-4928-4CD4-943D-2CFB5B317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9" t="10751" r="25046" b="4454"/>
          <a:stretch/>
        </p:blipFill>
        <p:spPr>
          <a:xfrm>
            <a:off x="5113050" y="1547588"/>
            <a:ext cx="3867324" cy="25678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1E70A1-FAB8-42F7-A39A-AEFFF1AD47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0" t="10751" r="18992" b="4619"/>
          <a:stretch/>
        </p:blipFill>
        <p:spPr>
          <a:xfrm>
            <a:off x="5121439" y="4137348"/>
            <a:ext cx="3867324" cy="23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8805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9"/>
            <a:ext cx="8407893" cy="4992123"/>
          </a:xfrm>
        </p:spPr>
        <p:txBody>
          <a:bodyPr>
            <a:normAutofit fontScale="85000" lnSpcReduction="20000"/>
          </a:bodyPr>
          <a:lstStyle/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900" b="1" spc="113" dirty="0">
                <a:solidFill>
                  <a:srgbClr val="0070C0"/>
                </a:solidFill>
              </a:rPr>
              <a:t>Interdepartmental planning and coordination</a:t>
            </a:r>
          </a:p>
          <a:p>
            <a:pPr lvl="1"/>
            <a:r>
              <a:rPr lang="en-US" sz="2650" dirty="0"/>
              <a:t>Interdepartmental meetings to discuss and coordinate OZ priorities and strategy. Include all local departments and agencies that are involved in authorizing business and development activity</a:t>
            </a:r>
          </a:p>
          <a:p>
            <a:pPr lvl="2"/>
            <a:r>
              <a:rPr lang="en-US" sz="2500" dirty="0"/>
              <a:t>For example, community development, economic development, planning and zoning, codes and construction departments</a:t>
            </a:r>
          </a:p>
          <a:p>
            <a:r>
              <a:rPr lang="en-US" sz="2900" b="1" dirty="0">
                <a:solidFill>
                  <a:srgbClr val="0070C0"/>
                </a:solidFill>
              </a:rPr>
              <a:t>Designating Opportunity Zone coordinators</a:t>
            </a:r>
          </a:p>
          <a:p>
            <a:pPr lvl="1"/>
            <a:r>
              <a:rPr lang="en-US" sz="2500" spc="150" dirty="0"/>
              <a:t>Liaison to engage with businesses and developers</a:t>
            </a:r>
          </a:p>
          <a:p>
            <a:pPr lvl="1"/>
            <a:r>
              <a:rPr lang="en-US" sz="2500" spc="150" dirty="0"/>
              <a:t>Engage with local community members, community organizations and non-profits</a:t>
            </a:r>
          </a:p>
          <a:p>
            <a:pPr lvl="1"/>
            <a:r>
              <a:rPr lang="en-US" sz="2500" spc="150" dirty="0"/>
              <a:t>Provide local resources for Opportunity Zone development </a:t>
            </a:r>
          </a:p>
          <a:p>
            <a:pPr lvl="1"/>
            <a:r>
              <a:rPr lang="en-US" sz="2500" spc="150" dirty="0"/>
              <a:t>Answer questions about development opportunities and the approval process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Planning and coordinating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82236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4686</TotalTime>
  <Words>709</Words>
  <Application>Microsoft Office PowerPoint</Application>
  <PresentationFormat>On-screen Show (4:3)</PresentationFormat>
  <Paragraphs>125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Franklin Gothic Medium</vt:lpstr>
      <vt:lpstr>Wingdings</vt:lpstr>
      <vt:lpstr>Wingdings 2</vt:lpstr>
      <vt:lpstr>Grid</vt:lpstr>
      <vt:lpstr> Opportunity Zone  Strategic Planning </vt:lpstr>
      <vt:lpstr>Why Plan?</vt:lpstr>
      <vt:lpstr>SETTING PRIORITIES</vt:lpstr>
      <vt:lpstr>Setting priorities</vt:lpstr>
      <vt:lpstr>Building on neighborhood strengths</vt:lpstr>
      <vt:lpstr>Development impacts</vt:lpstr>
      <vt:lpstr>Promoting your community</vt:lpstr>
      <vt:lpstr>Promoting your communiTy</vt:lpstr>
      <vt:lpstr>Planning and coordinating</vt:lpstr>
      <vt:lpstr>Building partnerships</vt:lpstr>
      <vt:lpstr>Regional cooperation</vt:lpstr>
      <vt:lpstr>Creating a plan</vt:lpstr>
      <vt:lpstr>State Assistance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Property Taxes in New Jersey</dc:title>
  <dc:creator>Clayton, Spencer</dc:creator>
  <cp:lastModifiedBy>Wheeler, Christopher</cp:lastModifiedBy>
  <cp:revision>242</cp:revision>
  <cp:lastPrinted>2018-03-05T15:21:03Z</cp:lastPrinted>
  <dcterms:created xsi:type="dcterms:W3CDTF">2018-02-14T15:01:34Z</dcterms:created>
  <dcterms:modified xsi:type="dcterms:W3CDTF">2018-10-30T16:37:15Z</dcterms:modified>
</cp:coreProperties>
</file>